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71" r:id="rId4"/>
    <p:sldId id="257" r:id="rId5"/>
    <p:sldId id="258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00"/>
  </p:normalViewPr>
  <p:slideViewPr>
    <p:cSldViewPr snapToGrid="0" snapToObjects="1">
      <p:cViewPr varScale="1">
        <p:scale>
          <a:sx n="76" d="100"/>
          <a:sy n="76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51190-098A-AA40-B064-8D7AD585893A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E759C-0D9F-7A4E-A78F-F481921A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9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Ages cut because there were few stroke victims</a:t>
            </a:r>
          </a:p>
          <a:p>
            <a:r>
              <a:rPr lang="en-US" dirty="0"/>
              <a:t>Why did we choose these models: </a:t>
            </a:r>
          </a:p>
          <a:p>
            <a:r>
              <a:rPr lang="en-US" dirty="0"/>
              <a:t>Logistic regression – basic classification model</a:t>
            </a:r>
          </a:p>
          <a:p>
            <a:r>
              <a:rPr lang="en-US" dirty="0"/>
              <a:t>Random Forest – tree based decision making model</a:t>
            </a:r>
          </a:p>
          <a:p>
            <a:r>
              <a:rPr lang="en-US" dirty="0"/>
              <a:t>Neural Network – deep learning model, would this perform better</a:t>
            </a:r>
          </a:p>
          <a:p>
            <a:r>
              <a:rPr lang="en-US" dirty="0"/>
              <a:t>SVM – linear classifier similar to Logistic Regression but trained using hinge loss. Logistic Regression is more of a curve. Maximizes the “margin” for linearly separable datasets. Margin: distance from the boundary to the closest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E759C-0D9F-7A4E-A78F-F481921AFC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D165-8CB4-4642-B175-F09DEAC0B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9167B5-C263-C14D-8437-F33F0C916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D1B58-CF2C-BE49-91C6-53A921FC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C4CC0-65B1-5644-A406-96C9558F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2D72A-D252-AC43-820D-F6384BDD8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0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891E-956B-F54F-92DA-F55DE00A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6A78B-2DFB-AE47-9220-1C2AE1E61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5EF90-B6F0-1048-97B5-FC5CAADBD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B086-54E1-6D44-9781-C5947E4D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6074-2B50-3347-98E0-B9AC384A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3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0983B3-B4B8-4241-B6D0-E393E051B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5313E-CE59-0244-A154-47DB88E69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1FF83-A53B-5740-8BEE-91124369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87B59-9E40-C549-9EAA-7E9D1A37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AAA16-146A-9C40-9388-AFDB32D2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D87A-20F5-424F-8099-B1D1309B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563C7-2D04-B145-AC14-709FC5741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8AF97-31EA-4A45-AB50-A620EDD0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D87CB-A394-8D4E-BED7-97EFFA2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5A7A-4B97-FD40-8CB2-82B45D54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9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0628-473D-324E-B4D7-9C9C14B16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F66B8-01B9-9849-9845-47AB4196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9738F-7F65-AD47-B177-B6E8DE67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35F96-9F6A-0A44-AB0B-2DF78824A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A79E0-48FF-E645-8DA2-DD346A04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6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5AA4-AD84-C347-AF03-FF8CE2FD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AED1-9C26-334B-BDBA-3C25DF020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63672-0465-FF49-8ABC-A71DDE588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9F210-B942-7040-84C7-D61355F0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B34D4-B2EC-5445-81DC-4A6AAED7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A4B1D-60B7-BF42-89B5-3CF9E29F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62DA-8962-B54A-B980-ACBE7FD0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A20DC-1E63-C046-9CAE-A24A9595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5DAA0-F007-4546-95DE-C1DD82E3F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5BB61C-9FDB-CE4A-B1DC-B1778FC95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72042-1B48-7148-9DA1-61AC315AC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2F057-EE16-9D4C-A390-BCE28562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C688D-846F-6341-9C4E-A6992F75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64A3AF-AA3B-C448-8780-0F94DA37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3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AB26-B13D-FD4E-A231-5E8DD670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12732-2C5B-324D-9F26-67AC3BE85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00FEF-6959-3F4B-9966-A522311C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E53B36-C75A-1D45-8287-AC7938BF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77DEB-8E54-534A-96F3-C6EDC354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72F79-F702-7344-B985-A252C458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04661-88E3-8B42-82EF-9A28D9E5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6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675D-5EB5-AD41-9438-43B11182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FE3EA-745F-1846-A8F0-BDB45F532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36CB4-BA63-724A-AA88-ED6032EA8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A7DA2-DDD8-E44D-A02D-E7A42AC2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1E2DA-51F0-954A-B05F-EBA4D883E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29CC-17FF-6649-9D25-61507198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78D69-A0AA-3B42-B03E-E4CC1E54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05A68D-59AE-0F4B-B54B-33C38917D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BBF9F-939A-5E4B-A8B7-827333BC7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65DE-5017-DF47-ADEC-D4C712AF8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4CD6E-523F-A942-BF77-CED3408A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70E4C-3EEA-0D44-8016-14423C42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6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F228CE-0539-704E-9366-C46D270B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DAD75-6492-754B-8F62-3B86C1B2F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DFB7E-4C68-CD40-8925-9A29AA6FE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B9706-5921-A948-BB4E-3D789C640514}" type="datetimeFigureOut">
              <a:rPr lang="en-US" smtClean="0"/>
              <a:t>8/8/21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D7869-2DE9-CD4D-BA9F-5E20EE19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28238-5ED0-3542-9CBD-0B69C8F39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AE030-CC1C-BF46-BAAE-E31DB62B9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4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CC317-875F-CE42-8233-A3D223726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2" y="590062"/>
            <a:ext cx="5517822" cy="2838938"/>
          </a:xfrm>
        </p:spPr>
        <p:txBody>
          <a:bodyPr>
            <a:normAutofit/>
          </a:bodyPr>
          <a:lstStyle/>
          <a:p>
            <a:pPr algn="l"/>
            <a:r>
              <a:rPr lang="en-US" sz="5600">
                <a:solidFill>
                  <a:srgbClr val="FFFFFF"/>
                </a:solidFill>
              </a:rPr>
              <a:t>Stroke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5FF12-9D8D-1647-B140-B1D102C19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r>
              <a:rPr lang="en-US" sz="1700">
                <a:solidFill>
                  <a:srgbClr val="FFFFFF"/>
                </a:solidFill>
              </a:rPr>
              <a:t>By: Amanda Matheu, Brittany Minor, Yewande Taiwo</a:t>
            </a:r>
          </a:p>
          <a:p>
            <a:pPr algn="r"/>
            <a:endParaRPr lang="en-US" sz="1700">
              <a:solidFill>
                <a:srgbClr val="FFFFFF"/>
              </a:solidFill>
            </a:endParaRPr>
          </a:p>
          <a:p>
            <a:pPr algn="r"/>
            <a:r>
              <a:rPr lang="en-US" sz="1700">
                <a:solidFill>
                  <a:srgbClr val="FFFFFF"/>
                </a:solidFill>
              </a:rPr>
              <a:t>August 8, 2021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6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989A-700B-254C-AAC8-FEDBBE98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E6716-AD02-F34A-87A9-1F8C11AA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08CA-7FFE-9E42-852D-F166168F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8DF7E-AE1C-504C-B2CB-5148570C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8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5C7A-CC26-9F45-BCEE-989BAB61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D44E-68E9-1940-87E1-5CA819E3E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DCD2-68FE-E744-B6E6-42A32CF2B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02DFA-C639-6C46-B880-F70D5F61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4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5E81-C541-D446-ADF8-E37481E6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27973-6E1C-6040-8755-BA409B00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09" y="1468623"/>
            <a:ext cx="7907157" cy="50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96CB-A4A1-A943-8CF1-38F57A68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4D940-A9CB-484F-90A4-64390DE0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5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3">
            <a:extLst>
              <a:ext uri="{FF2B5EF4-FFF2-40B4-BE49-F238E27FC236}">
                <a16:creationId xmlns:a16="http://schemas.microsoft.com/office/drawing/2014/main" id="{164E6401-ED0E-4C69-B9F2-C94D98C65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40698-DE99-4842-8172-7BC399C2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043" y="590062"/>
            <a:ext cx="5309140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Dataset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0D4B7A-E370-3D49-92B0-84F5E5FD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83" y="1904590"/>
            <a:ext cx="7259153" cy="192367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091CF1D-1F61-41E9-95B3-739B2ACB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20768" y="2053732"/>
            <a:ext cx="609182" cy="702815"/>
            <a:chOff x="11220768" y="2053732"/>
            <a:chExt cx="609182" cy="702815"/>
          </a:xfrm>
          <a:solidFill>
            <a:srgbClr val="FFFFFF"/>
          </a:solidFill>
        </p:grpSpPr>
        <p:sp>
          <p:nvSpPr>
            <p:cNvPr id="31" name="Graphic 22">
              <a:extLst>
                <a:ext uri="{FF2B5EF4-FFF2-40B4-BE49-F238E27FC236}">
                  <a16:creationId xmlns:a16="http://schemas.microsoft.com/office/drawing/2014/main" id="{508BEF50-7B1E-49A4-BC19-5F4F1D75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0768" y="2053732"/>
              <a:ext cx="151536" cy="151536"/>
            </a:xfrm>
            <a:custGeom>
              <a:avLst/>
              <a:gdLst>
                <a:gd name="connsiteX0" fmla="*/ 141251 w 151536"/>
                <a:gd name="connsiteY0" fmla="*/ 65483 h 151536"/>
                <a:gd name="connsiteX1" fmla="*/ 86053 w 151536"/>
                <a:gd name="connsiteY1" fmla="*/ 65483 h 151536"/>
                <a:gd name="connsiteX2" fmla="*/ 86053 w 151536"/>
                <a:gd name="connsiteY2" fmla="*/ 10285 h 151536"/>
                <a:gd name="connsiteX3" fmla="*/ 75768 w 151536"/>
                <a:gd name="connsiteY3" fmla="*/ 0 h 151536"/>
                <a:gd name="connsiteX4" fmla="*/ 65483 w 151536"/>
                <a:gd name="connsiteY4" fmla="*/ 10285 h 151536"/>
                <a:gd name="connsiteX5" fmla="*/ 65483 w 151536"/>
                <a:gd name="connsiteY5" fmla="*/ 65483 h 151536"/>
                <a:gd name="connsiteX6" fmla="*/ 10285 w 151536"/>
                <a:gd name="connsiteY6" fmla="*/ 65483 h 151536"/>
                <a:gd name="connsiteX7" fmla="*/ 0 w 151536"/>
                <a:gd name="connsiteY7" fmla="*/ 75768 h 151536"/>
                <a:gd name="connsiteX8" fmla="*/ 10285 w 151536"/>
                <a:gd name="connsiteY8" fmla="*/ 86053 h 151536"/>
                <a:gd name="connsiteX9" fmla="*/ 65483 w 151536"/>
                <a:gd name="connsiteY9" fmla="*/ 86053 h 151536"/>
                <a:gd name="connsiteX10" fmla="*/ 65483 w 151536"/>
                <a:gd name="connsiteY10" fmla="*/ 141251 h 151536"/>
                <a:gd name="connsiteX11" fmla="*/ 75768 w 151536"/>
                <a:gd name="connsiteY11" fmla="*/ 151536 h 151536"/>
                <a:gd name="connsiteX12" fmla="*/ 86053 w 151536"/>
                <a:gd name="connsiteY12" fmla="*/ 141251 h 151536"/>
                <a:gd name="connsiteX13" fmla="*/ 86053 w 151536"/>
                <a:gd name="connsiteY13" fmla="*/ 86053 h 151536"/>
                <a:gd name="connsiteX14" fmla="*/ 141251 w 151536"/>
                <a:gd name="connsiteY14" fmla="*/ 86053 h 151536"/>
                <a:gd name="connsiteX15" fmla="*/ 151536 w 151536"/>
                <a:gd name="connsiteY15" fmla="*/ 75768 h 151536"/>
                <a:gd name="connsiteX16" fmla="*/ 141251 w 151536"/>
                <a:gd name="connsiteY16" fmla="*/ 65483 h 15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1536" h="151536">
                  <a:moveTo>
                    <a:pt x="141251" y="65483"/>
                  </a:moveTo>
                  <a:lnTo>
                    <a:pt x="86053" y="65483"/>
                  </a:lnTo>
                  <a:lnTo>
                    <a:pt x="86053" y="10285"/>
                  </a:lnTo>
                  <a:cubicBezTo>
                    <a:pt x="86053" y="4605"/>
                    <a:pt x="81448" y="0"/>
                    <a:pt x="75768" y="0"/>
                  </a:cubicBezTo>
                  <a:cubicBezTo>
                    <a:pt x="70088" y="0"/>
                    <a:pt x="65483" y="4605"/>
                    <a:pt x="65483" y="10285"/>
                  </a:cubicBezTo>
                  <a:lnTo>
                    <a:pt x="65483" y="65483"/>
                  </a:lnTo>
                  <a:lnTo>
                    <a:pt x="10285" y="65483"/>
                  </a:lnTo>
                  <a:cubicBezTo>
                    <a:pt x="4605" y="65483"/>
                    <a:pt x="0" y="70088"/>
                    <a:pt x="0" y="75768"/>
                  </a:cubicBezTo>
                  <a:cubicBezTo>
                    <a:pt x="0" y="81448"/>
                    <a:pt x="4605" y="86053"/>
                    <a:pt x="10285" y="86053"/>
                  </a:cubicBezTo>
                  <a:lnTo>
                    <a:pt x="65483" y="86053"/>
                  </a:lnTo>
                  <a:lnTo>
                    <a:pt x="65483" y="141251"/>
                  </a:lnTo>
                  <a:cubicBezTo>
                    <a:pt x="65483" y="146931"/>
                    <a:pt x="70088" y="151536"/>
                    <a:pt x="75768" y="151536"/>
                  </a:cubicBezTo>
                  <a:cubicBezTo>
                    <a:pt x="81448" y="151536"/>
                    <a:pt x="86053" y="146931"/>
                    <a:pt x="86053" y="141251"/>
                  </a:cubicBezTo>
                  <a:lnTo>
                    <a:pt x="86053" y="86053"/>
                  </a:lnTo>
                  <a:lnTo>
                    <a:pt x="141251" y="86053"/>
                  </a:lnTo>
                  <a:cubicBezTo>
                    <a:pt x="146931" y="86053"/>
                    <a:pt x="151536" y="81448"/>
                    <a:pt x="151536" y="75768"/>
                  </a:cubicBezTo>
                  <a:cubicBezTo>
                    <a:pt x="151536" y="70088"/>
                    <a:pt x="146931" y="65483"/>
                    <a:pt x="141251" y="65483"/>
                  </a:cubicBezTo>
                  <a:close/>
                </a:path>
              </a:pathLst>
            </a:custGeom>
            <a:grpFill/>
            <a:ln w="6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Graphic 23">
              <a:extLst>
                <a:ext uri="{FF2B5EF4-FFF2-40B4-BE49-F238E27FC236}">
                  <a16:creationId xmlns:a16="http://schemas.microsoft.com/office/drawing/2014/main" id="{3FBAD350-5664-4811-A208-657FB882D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21325" y="2647922"/>
              <a:ext cx="108625" cy="108625"/>
            </a:xfrm>
            <a:custGeom>
              <a:avLst/>
              <a:gdLst>
                <a:gd name="connsiteX0" fmla="*/ 54313 w 108625"/>
                <a:gd name="connsiteY0" fmla="*/ 16053 h 108625"/>
                <a:gd name="connsiteX1" fmla="*/ 92572 w 108625"/>
                <a:gd name="connsiteY1" fmla="*/ 54313 h 108625"/>
                <a:gd name="connsiteX2" fmla="*/ 54313 w 108625"/>
                <a:gd name="connsiteY2" fmla="*/ 92572 h 108625"/>
                <a:gd name="connsiteX3" fmla="*/ 16053 w 108625"/>
                <a:gd name="connsiteY3" fmla="*/ 54313 h 108625"/>
                <a:gd name="connsiteX4" fmla="*/ 54313 w 108625"/>
                <a:gd name="connsiteY4" fmla="*/ 16053 h 108625"/>
                <a:gd name="connsiteX5" fmla="*/ 54313 w 108625"/>
                <a:gd name="connsiteY5" fmla="*/ 0 h 108625"/>
                <a:gd name="connsiteX6" fmla="*/ 0 w 108625"/>
                <a:gd name="connsiteY6" fmla="*/ 54313 h 108625"/>
                <a:gd name="connsiteX7" fmla="*/ 54313 w 108625"/>
                <a:gd name="connsiteY7" fmla="*/ 108625 h 108625"/>
                <a:gd name="connsiteX8" fmla="*/ 108625 w 108625"/>
                <a:gd name="connsiteY8" fmla="*/ 54313 h 108625"/>
                <a:gd name="connsiteX9" fmla="*/ 54313 w 108625"/>
                <a:gd name="connsiteY9" fmla="*/ 0 h 10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625" h="108625">
                  <a:moveTo>
                    <a:pt x="54313" y="16053"/>
                  </a:moveTo>
                  <a:cubicBezTo>
                    <a:pt x="75442" y="16053"/>
                    <a:pt x="92572" y="33182"/>
                    <a:pt x="92572" y="54313"/>
                  </a:cubicBezTo>
                  <a:cubicBezTo>
                    <a:pt x="92572" y="75442"/>
                    <a:pt x="75442" y="92572"/>
                    <a:pt x="54313" y="92572"/>
                  </a:cubicBezTo>
                  <a:cubicBezTo>
                    <a:pt x="33182" y="92572"/>
                    <a:pt x="16053" y="75442"/>
                    <a:pt x="16053" y="54313"/>
                  </a:cubicBezTo>
                  <a:cubicBezTo>
                    <a:pt x="16074" y="33191"/>
                    <a:pt x="33191" y="16074"/>
                    <a:pt x="54313" y="16053"/>
                  </a:cubicBezTo>
                  <a:moveTo>
                    <a:pt x="54313" y="0"/>
                  </a:moveTo>
                  <a:cubicBezTo>
                    <a:pt x="24317" y="0"/>
                    <a:pt x="0" y="24317"/>
                    <a:pt x="0" y="54313"/>
                  </a:cubicBezTo>
                  <a:cubicBezTo>
                    <a:pt x="0" y="84309"/>
                    <a:pt x="24317" y="108625"/>
                    <a:pt x="54313" y="108625"/>
                  </a:cubicBezTo>
                  <a:cubicBezTo>
                    <a:pt x="84309" y="108625"/>
                    <a:pt x="108625" y="84309"/>
                    <a:pt x="108625" y="54313"/>
                  </a:cubicBezTo>
                  <a:cubicBezTo>
                    <a:pt x="108625" y="24317"/>
                    <a:pt x="84309" y="0"/>
                    <a:pt x="54313" y="0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7861" y="631310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A38D0F-0842-2C47-9304-4C6421E81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13" y="4278634"/>
            <a:ext cx="9467709" cy="21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43D20-B7DD-7041-9ECF-B548E9E4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625ED8-D1A5-7749-A77E-5BEEC9A3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25" y="1876554"/>
            <a:ext cx="5664133" cy="416313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27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471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DDC57-6242-0F4D-AE77-AE5ECB6C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1E9C-6A06-8541-9AAB-09455FCD4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Preprocessing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Removing outliers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Age under 25 were cut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One gender listed as “Other”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Deal with BMI null variables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Encoding: LabelEncoder and One-hot Encoding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Normalizing or scaling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Over and under-sampling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SMOTEEN, Cluster Centroids, Random oversampling 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Models used: 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Logistic Regression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Random Forest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Neural Network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Support Vector Machine (SVM) 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5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45C0A-E812-C94A-B976-F2FC2F29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rgbClr val="FFFFFF"/>
                </a:solidFill>
              </a:rPr>
              <a:t>Pre-Processing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D513-8DAF-8B45-935D-53445B21D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Cut out 1237 patients that had an age under 25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More non-stroke victims than stroke victims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135 patients with no stroke had missing BMI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Deleted these patients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39 were missing BMIs and were stroke victims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6.6% of outcomes were stroke after preprocessing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Fill in null BMIs by averaging BMIs for each age range for only stroke victims</a:t>
            </a:r>
          </a:p>
          <a:p>
            <a:pPr lvl="1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Higher BMI increases chances of stroke</a:t>
            </a:r>
          </a:p>
          <a:p>
            <a:pPr lvl="2"/>
            <a:r>
              <a:rPr lang="en-US">
                <a:solidFill>
                  <a:schemeClr val="tx1">
                    <a:alpha val="80000"/>
                  </a:schemeClr>
                </a:solidFill>
              </a:rPr>
              <a:t>Stroke victims had a higher BMI than non-stroke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57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D9F1-4559-884B-966E-DD2753EB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2EBC-0478-B240-A76D-47F99513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08" y="1540812"/>
            <a:ext cx="10515600" cy="4351338"/>
          </a:xfrm>
        </p:spPr>
        <p:txBody>
          <a:bodyPr/>
          <a:lstStyle/>
          <a:p>
            <a:r>
              <a:rPr lang="en-US" dirty="0"/>
              <a:t>Over/under sampling method used was: SMOTEEN</a:t>
            </a:r>
          </a:p>
          <a:p>
            <a:r>
              <a:rPr lang="en-US" dirty="0" err="1"/>
              <a:t>GridSearchCV</a:t>
            </a:r>
            <a:endParaRPr lang="en-US" dirty="0"/>
          </a:p>
          <a:p>
            <a:r>
              <a:rPr lang="en-US" dirty="0"/>
              <a:t>Scoring with recall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6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562C-9893-2943-9C54-56496C75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68A2-7238-AE4C-B85B-62589FF0B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2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C43D-A3B6-0549-A8AE-DD489E5E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27F26-06D3-0341-95D0-969131FEE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84895" cy="797654"/>
          </a:xfrm>
        </p:spPr>
        <p:txBody>
          <a:bodyPr/>
          <a:lstStyle/>
          <a:p>
            <a:r>
              <a:rPr lang="en-US" dirty="0"/>
              <a:t>Best performers with random oversampling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6B4BCFF-CECC-1545-8BC9-06F4761099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DC408-9B7E-0B4F-83E9-797D7D75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3" y="2586590"/>
            <a:ext cx="11372534" cy="84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1DCBD-7597-C940-A698-3463C263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0" y="3814210"/>
            <a:ext cx="7627969" cy="20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93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8ED24-1898-AC48-B153-6E096B20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F3177-44F1-4442-9A77-F2D605728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267</Words>
  <Application>Microsoft Macintosh PowerPoint</Application>
  <PresentationFormat>Widescreen</PresentationFormat>
  <Paragraphs>51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Stroke Prediction</vt:lpstr>
      <vt:lpstr>Dataset</vt:lpstr>
      <vt:lpstr>Dataset</vt:lpstr>
      <vt:lpstr>Steps</vt:lpstr>
      <vt:lpstr>Pre-Processing</vt:lpstr>
      <vt:lpstr>Logistic Regression</vt:lpstr>
      <vt:lpstr>Logistic Regression</vt:lpstr>
      <vt:lpstr>Random Forest</vt:lpstr>
      <vt:lpstr>Neural Network</vt:lpstr>
      <vt:lpstr>Neural Network, cont</vt:lpstr>
      <vt:lpstr>SVM</vt:lpstr>
      <vt:lpstr>SVM, cont</vt:lpstr>
      <vt:lpstr>Model Conclusions</vt:lpstr>
      <vt:lpstr>ETL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</dc:title>
  <dc:creator>Edward Taiwo</dc:creator>
  <cp:lastModifiedBy>Edward Taiwo</cp:lastModifiedBy>
  <cp:revision>18</cp:revision>
  <dcterms:created xsi:type="dcterms:W3CDTF">2021-08-08T20:20:20Z</dcterms:created>
  <dcterms:modified xsi:type="dcterms:W3CDTF">2021-08-09T01:47:01Z</dcterms:modified>
</cp:coreProperties>
</file>